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1" r:id="rId2"/>
    <p:sldId id="262" r:id="rId3"/>
    <p:sldId id="348" r:id="rId4"/>
    <p:sldId id="278" r:id="rId5"/>
    <p:sldId id="436" r:id="rId6"/>
    <p:sldId id="486" r:id="rId7"/>
    <p:sldId id="450" r:id="rId8"/>
    <p:sldId id="454" r:id="rId9"/>
    <p:sldId id="487" r:id="rId10"/>
    <p:sldId id="461" r:id="rId11"/>
    <p:sldId id="478" r:id="rId12"/>
    <p:sldId id="256" r:id="rId13"/>
    <p:sldId id="446" r:id="rId14"/>
    <p:sldId id="459" r:id="rId15"/>
    <p:sldId id="489" r:id="rId16"/>
    <p:sldId id="488" r:id="rId17"/>
    <p:sldId id="480" r:id="rId18"/>
    <p:sldId id="518" r:id="rId19"/>
    <p:sldId id="464" r:id="rId20"/>
    <p:sldId id="438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60" y="-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23-06-2020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and geo-health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7989251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66575" y="819382"/>
            <a:ext cx="109829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latin typeface="+mj-lt"/>
              </a:rPr>
              <a:t>Tree-based machine learning methods vs. </a:t>
            </a:r>
            <a:r>
              <a:rPr lang="nl-NL" sz="2000" dirty="0" err="1">
                <a:latin typeface="+mj-lt"/>
              </a:rPr>
              <a:t>Linear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regression</a:t>
            </a:r>
            <a:r>
              <a:rPr lang="nl-NL" sz="2000" dirty="0">
                <a:latin typeface="+mj-lt"/>
              </a:rPr>
              <a:t>. </a:t>
            </a:r>
            <a:r>
              <a:rPr lang="nl-NL" sz="2000" dirty="0" err="1">
                <a:latin typeface="+mj-lt"/>
              </a:rPr>
              <a:t>With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without </a:t>
            </a:r>
            <a:r>
              <a:rPr lang="nl-NL" sz="2000" dirty="0" err="1">
                <a:latin typeface="+mj-lt"/>
              </a:rPr>
              <a:t>regularization</a:t>
            </a:r>
            <a:r>
              <a:rPr lang="nl-NL" sz="2000" dirty="0">
                <a:latin typeface="+mj-lt"/>
              </a:rPr>
              <a:t> </a:t>
            </a:r>
          </a:p>
          <a:p>
            <a:r>
              <a:rPr lang="nl-NL" sz="2400" dirty="0">
                <a:latin typeface="+mj-lt"/>
              </a:rPr>
              <a:t> </a:t>
            </a:r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33" y="1440627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576402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359472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1536588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+mj-lt"/>
              </a:rPr>
              <a:t>Temporally-</a:t>
            </a:r>
            <a:r>
              <a:rPr lang="nl-NL" sz="2000" dirty="0" err="1">
                <a:latin typeface="+mj-lt"/>
              </a:rPr>
              <a:t>resolved</a:t>
            </a:r>
            <a:r>
              <a:rPr lang="nl-NL" sz="2000" dirty="0">
                <a:latin typeface="+mj-lt"/>
              </a:rPr>
              <a:t>: </a:t>
            </a:r>
            <a:r>
              <a:rPr lang="nl-NL" sz="2000" dirty="0" err="1">
                <a:latin typeface="+mj-lt"/>
              </a:rPr>
              <a:t>Daytime</a:t>
            </a:r>
            <a:r>
              <a:rPr lang="nl-NL" sz="2000" dirty="0">
                <a:latin typeface="+mj-lt"/>
              </a:rPr>
              <a:t>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50093" y="2911082"/>
            <a:ext cx="3735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dirty="0">
                <a:latin typeface="+mj-lt"/>
              </a:rPr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00" y="5413178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43" y="5413178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05278B-3756-D342-905E-11AA5882AF34}"/>
              </a:ext>
            </a:extLst>
          </p:cNvPr>
          <p:cNvSpPr/>
          <p:nvPr/>
        </p:nvSpPr>
        <p:spPr>
          <a:xfrm>
            <a:off x="766575" y="204270"/>
            <a:ext cx="1098290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latin typeface="+mj-lt"/>
              </a:rPr>
              <a:t>                                              A </a:t>
            </a:r>
            <a:r>
              <a:rPr lang="nl-NL" sz="2800" dirty="0" err="1">
                <a:latin typeface="+mj-lt"/>
              </a:rPr>
              <a:t>preliminary</a:t>
            </a:r>
            <a:r>
              <a:rPr lang="nl-NL" sz="2800" dirty="0">
                <a:latin typeface="+mj-lt"/>
              </a:rPr>
              <a:t> </a:t>
            </a:r>
            <a:r>
              <a:rPr lang="nl-NL" sz="2800" dirty="0" err="1">
                <a:latin typeface="+mj-lt"/>
              </a:rPr>
              <a:t>study</a:t>
            </a:r>
            <a:endParaRPr lang="nl-NL" sz="3200" dirty="0">
              <a:latin typeface="+mj-lt"/>
            </a:endParaRPr>
          </a:p>
          <a:p>
            <a:r>
              <a:rPr lang="nl-NL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528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3"/>
    </mc:Choice>
    <mc:Fallback xmlns="">
      <p:transition spd="slow" advTm="3396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4743C-0415-43CA-A5A4-DA7EAB267D98}"/>
              </a:ext>
            </a:extLst>
          </p:cNvPr>
          <p:cNvSpPr/>
          <p:nvPr/>
        </p:nvSpPr>
        <p:spPr>
          <a:xfrm>
            <a:off x="3808135" y="514096"/>
            <a:ext cx="4575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Regression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Vs. tree-based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A70D1-2DB9-45B3-BE58-9DC3590763DC}"/>
              </a:ext>
            </a:extLst>
          </p:cNvPr>
          <p:cNvSpPr txBox="1"/>
          <p:nvPr/>
        </p:nvSpPr>
        <p:spPr>
          <a:xfrm>
            <a:off x="9345336" y="2007000"/>
            <a:ext cx="24495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RRMSE: </a:t>
            </a:r>
            <a:r>
              <a:rPr lang="en-GB" i="1" dirty="0"/>
              <a:t> </a:t>
            </a:r>
            <a:r>
              <a:rPr lang="en-GB" dirty="0"/>
              <a:t>relative root mean squared error </a:t>
            </a:r>
            <a:r>
              <a:rPr lang="en-GB" i="1" dirty="0"/>
              <a:t> </a:t>
            </a:r>
          </a:p>
          <a:p>
            <a:r>
              <a:rPr lang="en-GB" dirty="0"/>
              <a:t>rIQR:       relative Interquartile range </a:t>
            </a:r>
          </a:p>
          <a:p>
            <a:r>
              <a:rPr lang="en-GB" dirty="0"/>
              <a:t>rMAE:     relative mean absolute error </a:t>
            </a:r>
            <a:endParaRPr lang="en-GB" sz="2400" dirty="0"/>
          </a:p>
          <a:p>
            <a:endParaRPr lang="nl-NL" dirty="0"/>
          </a:p>
          <a:p>
            <a:r>
              <a:rPr lang="nl-NL" dirty="0"/>
              <a:t>LM: Multiple linear regression</a:t>
            </a:r>
          </a:p>
          <a:p>
            <a:r>
              <a:rPr lang="nl-NL" dirty="0"/>
              <a:t>RF: random forest</a:t>
            </a:r>
          </a:p>
          <a:p>
            <a:r>
              <a:rPr lang="nl-NL" dirty="0"/>
              <a:t>SGB: Stochastic gradient boosting</a:t>
            </a:r>
          </a:p>
          <a:p>
            <a:r>
              <a:rPr lang="nl-NL" dirty="0"/>
              <a:t>XGB: xgboost</a:t>
            </a:r>
          </a:p>
          <a:p>
            <a:endParaRPr lang="nl-NL" dirty="0"/>
          </a:p>
        </p:txBody>
      </p:sp>
      <p:pic>
        <p:nvPicPr>
          <p:cNvPr id="6" name="Picture 5" descr="aaa&#10;">
            <a:extLst>
              <a:ext uri="{FF2B5EF4-FFF2-40B4-BE49-F238E27FC236}">
                <a16:creationId xmlns:a16="http://schemas.microsoft.com/office/drawing/2014/main" id="{04AA8243-FCD2-440A-B9CA-56AB94EA4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321" y="1204354"/>
            <a:ext cx="4395286" cy="53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"/>
    </mc:Choice>
    <mc:Fallback xmlns="">
      <p:transition spd="slow" advTm="55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2244945" y="516781"/>
            <a:ext cx="7284949" cy="5699461"/>
            <a:chOff x="4753252" y="526030"/>
            <a:chExt cx="6617942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1" y="526030"/>
              <a:ext cx="6516343" cy="4883794"/>
              <a:chOff x="5059201" y="991478"/>
              <a:chExt cx="6280477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855990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758087" y="991479"/>
                <a:ext cx="708025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RF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9336254" y="991478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1" y="1005840"/>
                <a:ext cx="6245489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"/>
    </mc:Choice>
    <mc:Fallback xmlns="">
      <p:transition spd="slow" advTm="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4235590" y="486973"/>
            <a:ext cx="39847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Global Vs. national models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227976" y="1500682"/>
            <a:ext cx="2880514" cy="3720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690552" y="1500682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9871104" y="4264090"/>
            <a:ext cx="2449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36060-A9B7-46A0-90D1-8263353C825C}"/>
              </a:ext>
            </a:extLst>
          </p:cNvPr>
          <p:cNvSpPr/>
          <p:nvPr/>
        </p:nvSpPr>
        <p:spPr>
          <a:xfrm>
            <a:off x="2531453" y="5722742"/>
            <a:ext cx="792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Conclusion: </a:t>
            </a:r>
            <a:r>
              <a:rPr lang="nl-NL" sz="20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random forest is more suitable than Lasso for a global NO2 maping and </a:t>
            </a:r>
            <a:r>
              <a:rPr lang="nl-NL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using random forest can achieve an accuracy as good as national models</a:t>
            </a:r>
            <a:r>
              <a:rPr lang="nl-NL" sz="24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99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"/>
    </mc:Choice>
    <mc:Fallback xmlns="">
      <p:transition spd="slow" advTm="25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5335851" y="3631665"/>
            <a:ext cx="5665138" cy="2728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8621093" y="1179576"/>
            <a:ext cx="15017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2400" dirty="0"/>
          </a:p>
          <a:p>
            <a:pPr fontAlgn="base"/>
            <a:r>
              <a:rPr lang="nl-NL" altLang="zh-CN" sz="2400" dirty="0"/>
              <a:t> </a:t>
            </a:r>
          </a:p>
          <a:p>
            <a:pPr fontAlgn="base"/>
            <a:r>
              <a:rPr lang="nl-NL" altLang="zh-CN" sz="28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899148" y="3165932"/>
            <a:ext cx="1072836" cy="3316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highway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294972" y="3165932"/>
            <a:ext cx="1072836" cy="331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6" y="202665"/>
            <a:ext cx="6632901" cy="66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"/>
    </mc:Choice>
    <mc:Fallback xmlns="">
      <p:transition spd="slow" advTm="143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269516" y="881977"/>
            <a:ext cx="5822472" cy="597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4" y="825818"/>
            <a:ext cx="4264788" cy="297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957513" y="300038"/>
            <a:ext cx="80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Further validation: cargo-bike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825DA-4BE6-FC4B-8F3D-AC66B5D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" y="4002852"/>
            <a:ext cx="5529262" cy="2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0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928813"/>
            <a:ext cx="10806113" cy="1814512"/>
          </a:xfrm>
        </p:spPr>
        <p:txBody>
          <a:bodyPr>
            <a:noAutofit/>
          </a:bodyPr>
          <a:lstStyle/>
          <a:p>
            <a:r>
              <a:rPr lang="en-NL" dirty="0">
                <a:solidFill>
                  <a:schemeClr val="accent1"/>
                </a:solidFill>
              </a:rPr>
              <a:t>How can we better…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 data of different sources: measurements from different sensors and predictors with different resolutions?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effects of road infrastructures?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A more comprehensive comparison between different methods:</a:t>
            </a:r>
          </a:p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How can we account for spatial patterns when assessing the prediction accuracy?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975573" y="796925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Challenges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583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537210" y="1512448"/>
            <a:ext cx="1132998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Air pollution mapping: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more details about problems in global prediction and data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</a:rPr>
              <a:t>Start: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    Ensemble and boosting trees, SVG, ANN, ...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000" dirty="0">
                <a:cs typeface="Calibri" panose="020F0502020204030204" pitchFamily="34" charset="0"/>
              </a:rPr>
              <a:t> Regularization (</a:t>
            </a:r>
            <a:r>
              <a:rPr lang="en-GB" sz="2000" dirty="0" err="1">
                <a:cs typeface="Calibri" panose="020F0502020204030204" pitchFamily="34" charset="0"/>
              </a:rPr>
              <a:t>ElasticNet</a:t>
            </a:r>
            <a:r>
              <a:rPr lang="en-GB" sz="2000" dirty="0">
                <a:cs typeface="Calibri" panose="020F0502020204030204" pitchFamily="34" charset="0"/>
              </a:rPr>
              <a:t>, </a:t>
            </a:r>
            <a:r>
              <a:rPr lang="en-GB" sz="2000" dirty="0" err="1">
                <a:cs typeface="Calibri" panose="020F0502020204030204" pitchFamily="34" charset="0"/>
              </a:rPr>
              <a:t>XGboost</a:t>
            </a:r>
            <a:r>
              <a:rPr lang="en-GB" sz="2000" dirty="0"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Tackle more of the challenges:</a:t>
            </a:r>
            <a:endParaRPr lang="en-GB" sz="2000" dirty="0">
              <a:solidFill>
                <a:schemeClr val="accent6">
                  <a:lumMod val="75000"/>
                </a:schemeClr>
              </a:solidFill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</a:t>
            </a:r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Improvement of modelling process: Post-processing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Aggregating trees using regularized regression</a:t>
            </a:r>
          </a:p>
          <a:p>
            <a:pPr fontAlgn="base"/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   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Hierarchical models: 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Mixed-effect models, (Deep) convolutional NN (as in 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Modelling process in practice:</a:t>
            </a:r>
            <a:r>
              <a:rPr lang="zh-CN" altLang="en-US" sz="2000" dirty="0">
                <a:cs typeface="Calibri" panose="020F0502020204030204" pitchFamily="34" charset="0"/>
                <a:sym typeface="Wingdings" pitchFamily="2" charset="2"/>
              </a:rPr>
              <a:t> 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data wrangling,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cross-validation, mapping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7D56B2-49AC-3947-AEB7-48525C725CA8}"/>
              </a:ext>
            </a:extLst>
          </p:cNvPr>
          <p:cNvSpPr/>
          <p:nvPr/>
        </p:nvSpPr>
        <p:spPr>
          <a:xfrm>
            <a:off x="457200" y="492562"/>
            <a:ext cx="11064240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/>
            </a:br>
            <a:r>
              <a:rPr lang="en-GB" b="1" dirty="0"/>
              <a:t>1. Introduction to global air pollution mapping, challenges and data exploration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hands-on (10 mins): “getting ready”</a:t>
            </a:r>
            <a:br>
              <a:rPr lang="en-GB" dirty="0"/>
            </a:br>
            <a:r>
              <a:rPr lang="en-GB" dirty="0"/>
              <a:t>install packages, visualize data, data exploration: e.g. paired correlations, spatial dependence 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2. Machine learning methods</a:t>
            </a:r>
            <a:br>
              <a:rPr lang="en-GB" dirty="0"/>
            </a:br>
            <a:r>
              <a:rPr lang="en-GB" dirty="0"/>
              <a:t>hands-on + break (30 mins): “machine learning methods.”</a:t>
            </a:r>
            <a:br>
              <a:rPr lang="en-GB" dirty="0"/>
            </a:br>
            <a:r>
              <a:rPr lang="en-GB" dirty="0"/>
              <a:t>ensemble trees, regularization and postprocessing, mixed-effect models, convolutional neural networks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3. Modelling process</a:t>
            </a:r>
          </a:p>
          <a:p>
            <a:br>
              <a:rPr lang="en-GB" dirty="0"/>
            </a:br>
            <a:r>
              <a:rPr lang="en-GB" dirty="0"/>
              <a:t>hands-on (10 mins): “modelling process”</a:t>
            </a:r>
            <a:br>
              <a:rPr lang="en-GB" dirty="0"/>
            </a:br>
            <a:r>
              <a:rPr lang="en-GB" dirty="0"/>
              <a:t>hyper-</a:t>
            </a:r>
            <a:r>
              <a:rPr lang="en-GB" dirty="0" err="1"/>
              <a:t>paramter</a:t>
            </a:r>
            <a:r>
              <a:rPr lang="en-GB" dirty="0"/>
              <a:t> optimization, bootstrapping-based cross-validation, mapping and compare spatial patterns of different predictions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b="1" dirty="0"/>
              <a:t>4. Deep convolution neural networks  </a:t>
            </a:r>
            <a:br>
              <a:rPr lang="en-GB" b="1" dirty="0"/>
            </a:br>
            <a:endParaRPr lang="en-GB" b="1" dirty="0"/>
          </a:p>
          <a:p>
            <a:r>
              <a:rPr lang="en-GB" dirty="0"/>
              <a:t>This part is based on Python, I will share a Kaggle notebook for this. Another option is Anaconda environment, but is less convenient.  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42192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4882129" y="83157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0789D-163E-4947-9EE7-535BD626068B}"/>
              </a:ext>
            </a:extLst>
          </p:cNvPr>
          <p:cNvSpPr/>
          <p:nvPr/>
        </p:nvSpPr>
        <p:spPr>
          <a:xfrm>
            <a:off x="3623816" y="1551750"/>
            <a:ext cx="494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i="1" u="sng" dirty="0">
                <a:solidFill>
                  <a:schemeClr val="accent1"/>
                </a:solidFill>
              </a:rPr>
              <a:t>https://github.com/mengluchu/OpenGeoHub2020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BAAD3-2D8A-E64A-85CC-37D49F32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160335"/>
            <a:ext cx="7887378" cy="44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97" y="1364704"/>
            <a:ext cx="9466189" cy="1153369"/>
          </a:xfrm>
        </p:spPr>
        <p:txBody>
          <a:bodyPr>
            <a:normAutofit fontScale="90000"/>
          </a:bodyPr>
          <a:lstStyle/>
          <a:p>
            <a:r>
              <a:rPr lang="nl-NL" sz="2800" b="1" dirty="0"/>
              <a:t>Goal:  </a:t>
            </a:r>
            <a:r>
              <a:rPr lang="nl-NL" sz="2800" dirty="0"/>
              <a:t>Global, high </a:t>
            </a:r>
            <a:r>
              <a:rPr lang="nl-NL" sz="2800" dirty="0" err="1"/>
              <a:t>spatial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temporal</a:t>
            </a:r>
            <a:r>
              <a:rPr lang="nl-NL" sz="2800" dirty="0"/>
              <a:t> resolution NO</a:t>
            </a:r>
            <a:r>
              <a:rPr lang="nl-NL" sz="2800" baseline="-25000" dirty="0"/>
              <a:t>2  </a:t>
            </a:r>
            <a:r>
              <a:rPr lang="nl-NL" sz="2800" dirty="0"/>
              <a:t>mapping</a:t>
            </a:r>
            <a:br>
              <a:rPr lang="en-US" sz="28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</a:t>
            </a:r>
            <a:r>
              <a:rPr lang="en-US" sz="2400" baseline="-25000" dirty="0"/>
              <a:t>2</a:t>
            </a:r>
            <a:r>
              <a:rPr lang="en-US" sz="2400" dirty="0"/>
              <a:t>: </a:t>
            </a:r>
            <a:r>
              <a:rPr lang="en-GB" sz="2400" dirty="0"/>
              <a:t>is part of a group of gaseous air pollutants produced as a result of road traffic and other fossil fuel combustion processes.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1" y="2897048"/>
            <a:ext cx="4994882" cy="35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9"/>
    </mc:Choice>
    <mc:Fallback xmlns="">
      <p:transition spd="slow" advTm="3655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20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/>
          <a:lstStyle/>
          <a:p>
            <a:r>
              <a:rPr lang="nl-NL" sz="2800" dirty="0">
                <a:cs typeface="Calibri" panose="020F0502020204030204" pitchFamily="34" charset="0"/>
              </a:rPr>
              <a:t>Why global?</a:t>
            </a:r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Estimation of global burden of disease </a:t>
            </a:r>
          </a:p>
          <a:p>
            <a:pPr lvl="1"/>
            <a:r>
              <a:rPr lang="en-GB" sz="2000" dirty="0">
                <a:latin typeface="+mj-lt"/>
                <a:cs typeface="Calibri" panose="020F0502020204030204" pitchFamily="34" charset="0"/>
              </a:rPr>
              <a:t>to monitor the UN established Sustainable Development Goals</a:t>
            </a:r>
            <a:endParaRPr lang="nl-NL" sz="20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+mj-lt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08"/>
    </mc:Choice>
    <mc:Fallback xmlns="">
      <p:transition spd="slow" advTm="11310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2800" dirty="0">
                <a:cs typeface="Calibri" panose="020F0502020204030204" pitchFamily="34" charset="0"/>
              </a:rPr>
              <a:t>Why high spatial and </a:t>
            </a:r>
            <a:r>
              <a:rPr lang="nl-NL" sz="2800" dirty="0" err="1">
                <a:cs typeface="Calibri" panose="020F0502020204030204" pitchFamily="34" charset="0"/>
              </a:rPr>
              <a:t>temporal</a:t>
            </a:r>
            <a:r>
              <a:rPr lang="nl-NL" sz="2800" dirty="0">
                <a:cs typeface="Calibri" panose="020F0502020204030204" pitchFamily="34" charset="0"/>
              </a:rPr>
              <a:t> </a:t>
            </a:r>
            <a:r>
              <a:rPr lang="nl-NL" sz="2800" dirty="0" err="1">
                <a:cs typeface="Calibri" panose="020F0502020204030204" pitchFamily="34" charset="0"/>
              </a:rPr>
              <a:t>resolutions</a:t>
            </a:r>
            <a:r>
              <a:rPr lang="nl-NL" sz="2800" dirty="0">
                <a:cs typeface="Calibri" panose="020F0502020204030204" pitchFamily="34" charset="0"/>
              </a:rPr>
              <a:t>?</a:t>
            </a:r>
            <a:endParaRPr lang="nl-NL" sz="2800" dirty="0"/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5"/>
    </mc:Choice>
    <mc:Fallback xmlns="">
      <p:transition spd="slow" advTm="3244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/>
          <a:lstStyle/>
          <a:p>
            <a:r>
              <a:rPr lang="en-US" sz="2800" dirty="0"/>
              <a:t>Air pollution modelling methods</a:t>
            </a:r>
            <a:br>
              <a:rPr lang="en-US" sz="2800" dirty="0"/>
            </a:br>
            <a:r>
              <a:rPr lang="en-US" sz="2800" dirty="0"/>
              <a:t> </a:t>
            </a:r>
            <a:endParaRPr lang="nl-NL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83"/>
    </mc:Choice>
    <mc:Fallback xmlns="">
      <p:transition spd="slow" advTm="1475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71228" y="446572"/>
            <a:ext cx="3249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 err="1">
                <a:latin typeface="+mj-lt"/>
              </a:rPr>
              <a:t>Geospatial</a:t>
            </a:r>
            <a:r>
              <a:rPr lang="nl-NL" sz="2800" dirty="0">
                <a:latin typeface="+mj-lt"/>
              </a:rPr>
              <a:t> </a:t>
            </a:r>
            <a:r>
              <a:rPr lang="nl-NL" sz="2800" dirty="0" err="1">
                <a:latin typeface="+mj-lt"/>
              </a:rPr>
              <a:t>predictors</a:t>
            </a:r>
            <a:endParaRPr lang="en-NL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3151956" cy="315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86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socio-demographics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5085" y="4626426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Climate:Wind</a:t>
            </a:r>
            <a:r>
              <a:rPr lang="en-GB" dirty="0"/>
              <a:t>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63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2095872" y="347015"/>
            <a:ext cx="830017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+mj-lt"/>
                <a:cs typeface="Calibri" panose="020F0502020204030204" pitchFamily="34" charset="0"/>
              </a:rPr>
              <a:t>Ground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 monitor measurements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OpenAQ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an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open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science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air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quality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community</a:t>
            </a: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Additional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data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from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China, Australia, Canada, US, EU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6274A-92B6-074C-9133-CB59FE05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1886227"/>
            <a:ext cx="9036050" cy="48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"/>
    </mc:Choice>
    <mc:Fallback xmlns="">
      <p:transition spd="slow" advTm="33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latin typeface="+mj-lt"/>
              </a:rPr>
              <a:t> </a:t>
            </a:r>
          </a:p>
          <a:p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TROPOspheric</a:t>
            </a:r>
            <a:r>
              <a:rPr lang="en-US" sz="2000" dirty="0">
                <a:latin typeface="+mj-lt"/>
              </a:rPr>
              <a:t> Monitoring Instrument)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326"/>
            <a:ext cx="10515600" cy="1500187"/>
          </a:xfrm>
        </p:spPr>
        <p:txBody>
          <a:bodyPr>
            <a:noAutofit/>
          </a:bodyPr>
          <a:lstStyle/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How can we …</a:t>
            </a: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efficiently assimilate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data from different data sources (measurements from different sensors and predictors with different resolutions)?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effects of road infrastructures (since station measurements are point data)?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589811" y="768350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Questions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8048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4011</TotalTime>
  <Words>867</Words>
  <Application>Microsoft Macintosh PowerPoint</Application>
  <PresentationFormat>Widescreen</PresentationFormat>
  <Paragraphs>150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Goal:  Global, high spatial and 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118</cp:revision>
  <dcterms:created xsi:type="dcterms:W3CDTF">2019-08-27T14:27:31Z</dcterms:created>
  <dcterms:modified xsi:type="dcterms:W3CDTF">2020-06-23T19:47:20Z</dcterms:modified>
</cp:coreProperties>
</file>